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0" r:id="rId3"/>
    <p:sldId id="257" r:id="rId4"/>
    <p:sldId id="279" r:id="rId5"/>
    <p:sldId id="281" r:id="rId6"/>
    <p:sldId id="282" r:id="rId7"/>
    <p:sldId id="283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49BA"/>
    <a:srgbClr val="000000"/>
    <a:srgbClr val="0168BD"/>
    <a:srgbClr val="0597B9"/>
    <a:srgbClr val="9403BB"/>
    <a:srgbClr val="2901BD"/>
    <a:srgbClr val="0349BB"/>
    <a:srgbClr val="07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5596" autoAdjust="0"/>
  </p:normalViewPr>
  <p:slideViewPr>
    <p:cSldViewPr showGuides="1">
      <p:cViewPr varScale="1">
        <p:scale>
          <a:sx n="89" d="100"/>
          <a:sy n="89" d="100"/>
        </p:scale>
        <p:origin x="1267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46CBD1D-161F-479A-9DE8-2E48F72C22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6747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C088A8F-36D5-4D45-B947-BF6CF7A9CD65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352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D0285F8-6120-472B-942C-9FF5D96DA924}" type="slidenum">
              <a:rPr lang="en-US" sz="1200"/>
              <a:pPr eaLnBrk="1" hangingPunct="1"/>
              <a:t>3</a:t>
            </a:fld>
            <a:endParaRPr 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777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3C1EB0E-D4EA-4DDB-B43D-563E7052C0F0}" type="slidenum">
              <a:rPr lang="en-US" sz="1200"/>
              <a:pPr eaLnBrk="1" hangingPunct="1"/>
              <a:t>4</a:t>
            </a:fld>
            <a:endParaRPr lang="en-US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235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56985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80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13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14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5838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89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129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13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324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0197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068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692696"/>
            <a:ext cx="6553200" cy="1152128"/>
          </a:xfrm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 eaLnBrk="1" hangingPunct="1"/>
            <a:r>
              <a:rPr lang="en-US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Desuggestopedia</a:t>
            </a:r>
            <a:endParaRPr lang="ru-RU" sz="4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5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323528" y="2708920"/>
            <a:ext cx="6264696" cy="2592288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1" hangingPunct="1"/>
            <a:r>
              <a:rPr lang="en-US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First section : INTRODUCTION</a:t>
            </a:r>
            <a:endParaRPr lang="en-US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4315517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1043608" y="764704"/>
            <a:ext cx="7315200" cy="715963"/>
          </a:xfrm>
          <a:extLst/>
        </p:spPr>
        <p:style>
          <a:lnRef idx="0">
            <a:schemeClr val="accent1"/>
          </a:lnRef>
          <a:fillRef idx="1003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000" dirty="0"/>
              <a:t>INTRODUCTION</a:t>
            </a:r>
            <a:endParaRPr lang="ru-RU" sz="4000" dirty="0" smtClean="0">
              <a:solidFill>
                <a:schemeClr val="bg1"/>
              </a:solidFill>
            </a:endParaRP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66800" y="1630362"/>
            <a:ext cx="7315200" cy="439092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Teacher should be creative in using different kinds of teaching method. They have to choose an </a:t>
            </a:r>
            <a:r>
              <a:rPr lang="en-US" sz="1800" dirty="0" smtClean="0"/>
              <a:t>appropriate method </a:t>
            </a:r>
            <a:r>
              <a:rPr lang="en-US" sz="1800" dirty="0"/>
              <a:t>to transfer the knowledge, because they will find different situation and different students in </a:t>
            </a:r>
            <a:r>
              <a:rPr lang="en-US" sz="1800" dirty="0" smtClean="0"/>
              <a:t>the class</a:t>
            </a:r>
            <a:r>
              <a:rPr lang="en-US" sz="1800" dirty="0"/>
              <a:t>. Generally, students would not be able to believe that they could be successful in learning language.</a:t>
            </a:r>
          </a:p>
          <a:p>
            <a:pPr marL="0" indent="0">
              <a:buNone/>
            </a:pPr>
            <a:r>
              <a:rPr lang="en-US" sz="1800" dirty="0"/>
              <a:t>This lack of motivation has made students do not have confidence to speak in the target language, </a:t>
            </a:r>
            <a:r>
              <a:rPr lang="en-US" sz="1800" dirty="0" smtClean="0"/>
              <a:t>because they </a:t>
            </a:r>
            <a:r>
              <a:rPr lang="en-US" sz="1800" dirty="0"/>
              <a:t>do not want to make </a:t>
            </a:r>
            <a:r>
              <a:rPr lang="en-US" sz="1800" dirty="0" smtClean="0"/>
              <a:t>mistakes</a:t>
            </a:r>
            <a:r>
              <a:rPr lang="en-US" sz="1800" dirty="0"/>
              <a:t>. Moreover, they find difficulties to recall the previous lesson, such </a:t>
            </a:r>
            <a:r>
              <a:rPr lang="en-US" sz="1800" dirty="0" smtClean="0"/>
              <a:t>as memorizing </a:t>
            </a:r>
            <a:r>
              <a:rPr lang="en-US" sz="1800" dirty="0"/>
              <a:t>the new vocabularies. This situation encourages teacher to be creative and use an </a:t>
            </a:r>
            <a:r>
              <a:rPr lang="en-US" sz="1800" dirty="0" smtClean="0"/>
              <a:t>effective method </a:t>
            </a:r>
            <a:r>
              <a:rPr lang="en-US" sz="1800" dirty="0"/>
              <a:t>on teaching.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/>
              <a:t>According to </a:t>
            </a:r>
            <a:r>
              <a:rPr lang="en-US" sz="1800" dirty="0" err="1"/>
              <a:t>Lozanov</a:t>
            </a:r>
            <a:r>
              <a:rPr lang="en-US" sz="1800" dirty="0"/>
              <a:t> and others, </a:t>
            </a:r>
            <a:r>
              <a:rPr lang="en-US" sz="1800" dirty="0">
                <a:solidFill>
                  <a:srgbClr val="FFC000"/>
                </a:solidFill>
              </a:rPr>
              <a:t>we may be using only five to ten percent of </a:t>
            </a:r>
            <a:r>
              <a:rPr lang="en-US" sz="1800" dirty="0" smtClean="0">
                <a:solidFill>
                  <a:srgbClr val="FFC000"/>
                </a:solidFill>
              </a:rPr>
              <a:t>our mental </a:t>
            </a:r>
            <a:r>
              <a:rPr lang="en-US" sz="1800" dirty="0">
                <a:solidFill>
                  <a:srgbClr val="FFC000"/>
                </a:solidFill>
              </a:rPr>
              <a:t>capacity</a:t>
            </a:r>
            <a:r>
              <a:rPr lang="en-US" sz="1800" dirty="0"/>
              <a:t>. In order to make better use of our reserved capacity, </a:t>
            </a:r>
            <a:r>
              <a:rPr lang="en-US" sz="1800" dirty="0">
                <a:solidFill>
                  <a:srgbClr val="FFC000"/>
                </a:solidFill>
              </a:rPr>
              <a:t>the limitations we think we have </a:t>
            </a:r>
            <a:r>
              <a:rPr lang="en-US" sz="1800" dirty="0" smtClean="0">
                <a:solidFill>
                  <a:srgbClr val="FFC000"/>
                </a:solidFill>
              </a:rPr>
              <a:t>need to </a:t>
            </a:r>
            <a:r>
              <a:rPr lang="en-US" sz="1800" dirty="0">
                <a:solidFill>
                  <a:srgbClr val="FFC000"/>
                </a:solidFill>
              </a:rPr>
              <a:t>be ‘</a:t>
            </a:r>
            <a:r>
              <a:rPr lang="en-US" sz="1800" dirty="0" err="1">
                <a:solidFill>
                  <a:srgbClr val="FFC000"/>
                </a:solidFill>
              </a:rPr>
              <a:t>desuggested</a:t>
            </a:r>
            <a:r>
              <a:rPr lang="en-US" sz="1800" dirty="0"/>
              <a:t>’.</a:t>
            </a:r>
            <a:endParaRPr lang="ru-RU" sz="1800" dirty="0"/>
          </a:p>
          <a:p>
            <a:pPr marL="0" indent="0">
              <a:buNone/>
            </a:pPr>
            <a:endParaRPr lang="ru-RU" sz="1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404664"/>
            <a:ext cx="7055296" cy="54006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en-US" sz="2000" dirty="0" err="1">
                <a:solidFill>
                  <a:srgbClr val="FF0000"/>
                </a:solidFill>
              </a:rPr>
              <a:t>Desuggestopedia</a:t>
            </a:r>
            <a:r>
              <a:rPr lang="en-US" sz="2000" dirty="0">
                <a:solidFill>
                  <a:srgbClr val="000000"/>
                </a:solidFill>
              </a:rPr>
              <a:t>, </a:t>
            </a:r>
            <a:r>
              <a:rPr lang="en-US" sz="2000" dirty="0">
                <a:solidFill>
                  <a:srgbClr val="0449BA"/>
                </a:solidFill>
              </a:rPr>
              <a:t>the application of the study of suggestion to pedagogy, has </a:t>
            </a:r>
            <a:r>
              <a:rPr lang="en-US" sz="2000" dirty="0" smtClean="0">
                <a:solidFill>
                  <a:srgbClr val="0449BA"/>
                </a:solidFill>
              </a:rPr>
              <a:t>been developed </a:t>
            </a:r>
            <a:r>
              <a:rPr lang="en-US" sz="2000" dirty="0">
                <a:solidFill>
                  <a:srgbClr val="0449BA"/>
                </a:solidFill>
              </a:rPr>
              <a:t>to help students eliminate the feeling that they cannot be successful or the negative </a:t>
            </a:r>
            <a:r>
              <a:rPr lang="en-US" sz="2000" dirty="0" smtClean="0">
                <a:solidFill>
                  <a:srgbClr val="0449BA"/>
                </a:solidFill>
              </a:rPr>
              <a:t>association they </a:t>
            </a:r>
            <a:r>
              <a:rPr lang="en-US" sz="2000" dirty="0">
                <a:solidFill>
                  <a:srgbClr val="0449BA"/>
                </a:solidFill>
              </a:rPr>
              <a:t>may have toward studying and, thus, to help them to overcome the barriers to learn</a:t>
            </a:r>
            <a:r>
              <a:rPr lang="en-US" sz="2000" dirty="0" smtClean="0">
                <a:solidFill>
                  <a:srgbClr val="0449BA"/>
                </a:solidFill>
              </a:rPr>
              <a:t>.</a:t>
            </a:r>
          </a:p>
          <a:p>
            <a:pPr marL="0" indent="0">
              <a:buNone/>
            </a:pPr>
            <a:endParaRPr lang="en-US" sz="2000" dirty="0">
              <a:solidFill>
                <a:srgbClr val="0449BA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0449BA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</a:rPr>
              <a:t>One of the </a:t>
            </a:r>
            <a:r>
              <a:rPr lang="en-US" sz="2000" dirty="0" smtClean="0">
                <a:solidFill>
                  <a:srgbClr val="000000"/>
                </a:solidFill>
              </a:rPr>
              <a:t>ways the </a:t>
            </a:r>
            <a:r>
              <a:rPr lang="en-US" sz="2000" dirty="0">
                <a:solidFill>
                  <a:srgbClr val="000000"/>
                </a:solidFill>
              </a:rPr>
              <a:t>students´ mental reserves are stimulated is through </a:t>
            </a:r>
            <a:r>
              <a:rPr lang="en-US" sz="2000" dirty="0">
                <a:solidFill>
                  <a:srgbClr val="002060"/>
                </a:solidFill>
              </a:rPr>
              <a:t>integration of the fine </a:t>
            </a:r>
            <a:r>
              <a:rPr lang="en-US" sz="2000" dirty="0" smtClean="0">
                <a:solidFill>
                  <a:srgbClr val="002060"/>
                </a:solidFill>
              </a:rPr>
              <a:t>arts </a:t>
            </a:r>
            <a:r>
              <a:rPr lang="en-US" sz="2000" dirty="0" smtClean="0">
                <a:solidFill>
                  <a:srgbClr val="000000"/>
                </a:solidFill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</a:rPr>
              <a:t>Lozanov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</a:rPr>
              <a:t>states </a:t>
            </a:r>
            <a:r>
              <a:rPr lang="en-US" sz="2000" dirty="0" smtClean="0">
                <a:solidFill>
                  <a:srgbClr val="000000"/>
                </a:solidFill>
              </a:rPr>
              <a:t>that communication </a:t>
            </a:r>
            <a:r>
              <a:rPr lang="en-US" sz="2000" dirty="0">
                <a:solidFill>
                  <a:srgbClr val="000000"/>
                </a:solidFill>
              </a:rPr>
              <a:t>takes place on “two planes”: on one the linguistic message is encoded; and on the other </a:t>
            </a:r>
            <a:r>
              <a:rPr lang="en-US" sz="2000" dirty="0" smtClean="0">
                <a:solidFill>
                  <a:srgbClr val="000000"/>
                </a:solidFill>
              </a:rPr>
              <a:t>are factors </a:t>
            </a:r>
            <a:r>
              <a:rPr lang="en-US" sz="2000" dirty="0">
                <a:solidFill>
                  <a:srgbClr val="000000"/>
                </a:solidFill>
              </a:rPr>
              <a:t>which influence the linguistic message. On the conscious plane, the learner attends to the </a:t>
            </a:r>
            <a:r>
              <a:rPr lang="en-US" sz="2000" dirty="0" smtClean="0">
                <a:solidFill>
                  <a:srgbClr val="000000"/>
                </a:solidFill>
              </a:rPr>
              <a:t>language; on </a:t>
            </a:r>
            <a:r>
              <a:rPr lang="en-US" sz="2000" dirty="0">
                <a:solidFill>
                  <a:srgbClr val="000000"/>
                </a:solidFill>
              </a:rPr>
              <a:t>the subconscious plane, the fine arts (it could be classical music) suggests that learning is easy </a:t>
            </a:r>
            <a:r>
              <a:rPr lang="en-US" sz="2000" dirty="0" smtClean="0">
                <a:solidFill>
                  <a:srgbClr val="000000"/>
                </a:solidFill>
              </a:rPr>
              <a:t>and pleasant</a:t>
            </a:r>
            <a:r>
              <a:rPr lang="en-US" sz="2000" dirty="0">
                <a:solidFill>
                  <a:srgbClr val="000000"/>
                </a:solidFill>
              </a:rPr>
              <a:t>. When there is a unity between conscious and subconscious, learning is enhanced.</a:t>
            </a:r>
            <a:endParaRPr lang="en-US" sz="20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7898167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Experience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438400"/>
            <a:ext cx="7330008" cy="3654896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The first thing we notice when we enter the classroom is how different this room is compared with all the other classrooms we have been so far.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</a:rPr>
              <a:t>Everything is bright and colorful . There are several posters on the wall that a few of them contain grammatical information . and….</a:t>
            </a:r>
            <a:endParaRPr lang="en-US" sz="2800" dirty="0">
              <a:solidFill>
                <a:schemeClr val="bg1">
                  <a:lumMod val="95000"/>
                </a:schemeClr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39601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000" dirty="0" smtClean="0"/>
              <a:t>Thinking about the Experience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classroom is bright and colorful</a:t>
            </a:r>
          </a:p>
          <a:p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Among the posters hanging around the room are several containing grammatical information.</a:t>
            </a:r>
          </a:p>
          <a:p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teacher speaks confidently.</a:t>
            </a:r>
          </a:p>
          <a:p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……</a:t>
            </a:r>
            <a:endParaRPr 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23446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3ef7a1944c744b0d51d4ba8b95ac26db5ff66e1"/>
</p:tagLst>
</file>

<file path=ppt/theme/theme1.xml><?xml version="1.0" encoding="utf-8"?>
<a:theme xmlns:a="http://schemas.openxmlformats.org/drawingml/2006/main" name="powerpoint-template-24">
  <a:themeElements>
    <a:clrScheme name="">
      <a:dk1>
        <a:srgbClr val="FFFFFF"/>
      </a:dk1>
      <a:lt1>
        <a:srgbClr val="FFFFFF"/>
      </a:lt1>
      <a:dk2>
        <a:srgbClr val="FFFFFF"/>
      </a:dk2>
      <a:lt2>
        <a:srgbClr val="0120BD"/>
      </a:lt2>
      <a:accent1>
        <a:srgbClr val="C300E6"/>
      </a:accent1>
      <a:accent2>
        <a:srgbClr val="F96F1C"/>
      </a:accent2>
      <a:accent3>
        <a:srgbClr val="FFFFFF"/>
      </a:accent3>
      <a:accent4>
        <a:srgbClr val="DADADA"/>
      </a:accent4>
      <a:accent5>
        <a:srgbClr val="DEAAF0"/>
      </a:accent5>
      <a:accent6>
        <a:srgbClr val="E26418"/>
      </a:accent6>
      <a:hlink>
        <a:srgbClr val="FFBF07"/>
      </a:hlink>
      <a:folHlink>
        <a:srgbClr val="FFFFF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powerpoint-template(7)</Template>
  <TotalTime>583</TotalTime>
  <Words>399</Words>
  <Application>Microsoft Office PowerPoint</Application>
  <PresentationFormat>On-screen Show (4:3)</PresentationFormat>
  <Paragraphs>20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Microsoft Sans Serif</vt:lpstr>
      <vt:lpstr>powerpoint-template-24</vt:lpstr>
      <vt:lpstr>  Desuggestopedia</vt:lpstr>
      <vt:lpstr>PowerPoint Presentation</vt:lpstr>
      <vt:lpstr>INTRODUCTION</vt:lpstr>
      <vt:lpstr>PowerPoint Presentation</vt:lpstr>
      <vt:lpstr>PowerPoint Presentation</vt:lpstr>
      <vt:lpstr>Experience</vt:lpstr>
      <vt:lpstr>Thinking about the Experience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www.Ghalamo.com;Mohammad</dc:creator>
  <dc:description>www.Ghalamo.com</dc:description>
  <cp:lastModifiedBy>User</cp:lastModifiedBy>
  <cp:revision>10</cp:revision>
  <dcterms:created xsi:type="dcterms:W3CDTF">2016-03-12T20:25:06Z</dcterms:created>
  <dcterms:modified xsi:type="dcterms:W3CDTF">2020-04-19T13:41:57Z</dcterms:modified>
</cp:coreProperties>
</file>